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6" r:id="rId7"/>
    <p:sldId id="267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Slab" pitchFamily="2" charset="0"/>
      <p:regular r:id="rId15"/>
    </p:embeddedFont>
    <p:embeddedFont>
      <p:font typeface="Roboto Slab Light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37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F2BFF-A574-AA35-EE15-B797C8D81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EF93E-F4AB-0071-240B-6063E1F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135004-9CA1-C4C7-C01F-A61DEB8BC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C5F4D-D54C-D0CF-C076-7709A3924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65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D959D-CDC0-7B01-E7B8-655D120EC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3575D-6181-9CA6-B4B4-FC47CCBC4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EE3967-4511-8D47-BE7D-2BA7C0D19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BEEAB-8200-38C4-A457-D01F4E478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5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Graph Coloring Problem: (Greedy Approach)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Name: Arya Rohan Rachamalla.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 no: 3122256002002.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Topic: Graph Coloring problem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45" y="920948"/>
            <a:ext cx="5005745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Summary &amp; Takeaways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6745" y="1749147"/>
            <a:ext cx="402908" cy="402908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208723" y="1782723"/>
            <a:ext cx="27647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Yet Powerful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208723" y="2225873"/>
            <a:ext cx="7308533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Greedy coloring provides an </a:t>
            </a: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and efficient heuristic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solving graph coloring problems, making it accessible for implementation while delivering reasonable results quickly.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6745" y="3443407"/>
            <a:ext cx="402908" cy="402908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208723" y="3476982"/>
            <a:ext cx="280999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Practical Applications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208723" y="3920133"/>
            <a:ext cx="7308533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Despite not guaranteeing optimality, the algorithm is </a:t>
            </a: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useful in many real-world scenarios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exam scheduling to register allocation, where good-enough solutions are valuable.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6745" y="4851202"/>
            <a:ext cx="402908" cy="402908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208723" y="4884777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Order Matters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208723" y="5327928"/>
            <a:ext cx="7308533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Vertex processing order is crucial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results—smarter ordering strategies like Welsh-Powell significantly improve performance without adding substantial complexity.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6745" y="6258997"/>
            <a:ext cx="402908" cy="402908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1208723" y="629257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Room for Growth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208723" y="6735723"/>
            <a:ext cx="7308533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complex graphs requiring optimal solutions, explore </a:t>
            </a: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heuristics and exact algorithms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such as backtracking, branch-and-bound, or metaheuristic approaches.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304" y="412790"/>
            <a:ext cx="4294108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Graph Coloring?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5304" y="1242060"/>
            <a:ext cx="6606778" cy="720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 coloring is a fundamental problem in graph theory where we assign colors to vertices of a graph following a simple but powerful constraint: </a:t>
            </a:r>
            <a:r>
              <a:rPr lang="en-US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two adjacent vertices can share the same color</a:t>
            </a: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25304" y="2437090"/>
            <a:ext cx="6606778" cy="1878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ultimate goal is to achieve a proper coloring using the </a:t>
            </a:r>
            <a:r>
              <a:rPr lang="en-US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minimum number of colors</a:t>
            </a: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possible, known as the graph's chromatic number.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938" y="1275874"/>
            <a:ext cx="6606778" cy="660677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5304" y="8220313"/>
            <a:ext cx="4426506" cy="864751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675323" y="8370332"/>
            <a:ext cx="1878925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Scheduling Problems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75323" y="8694896"/>
            <a:ext cx="4126468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Organizing tasks and events without conflicts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101828" y="8220313"/>
            <a:ext cx="4426625" cy="864751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sp>
        <p:nvSpPr>
          <p:cNvPr id="10" name="Text 7"/>
          <p:cNvSpPr/>
          <p:nvPr/>
        </p:nvSpPr>
        <p:spPr>
          <a:xfrm>
            <a:off x="5251847" y="8370332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Register Allocation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251847" y="8694896"/>
            <a:ext cx="4126587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Optimizing compiler memory usage efficiently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9678472" y="8220313"/>
            <a:ext cx="4426506" cy="864751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828490" y="8370332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Channel Assignment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9828490" y="8694896"/>
            <a:ext cx="4126468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Distributing frequencies to minimize interference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0148"/>
            <a:ext cx="7615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Graph Coloring Matters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025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 coloring transforms complex real-world scheduling challenges into elegant mathematical solutions. Let's explore a classic application that demonstrates its practical power.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0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0074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Universities must schedule hundreds of exams ensuring no student has conflicting exam times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510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Model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500074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exam becomes a vertex, conflicts create edges between vertices, and colors represent time slots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510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500074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 coloring guarantees a conflict-free schedule using the minimum number of time periods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5995" y="696754"/>
            <a:ext cx="8002310" cy="508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Greedy Coloring Algorithm: Overview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55995" y="1449467"/>
            <a:ext cx="16275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1703070"/>
            <a:ext cx="8004810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55995" y="1830110"/>
            <a:ext cx="2034540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Select Vertex Order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055995" y="2182058"/>
            <a:ext cx="80048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a sequence for processing all vertices in the graph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6055995" y="2727246"/>
            <a:ext cx="16275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2964656"/>
            <a:ext cx="8004810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55995" y="3107888"/>
            <a:ext cx="2034540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Examine Neighbors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055995" y="3459837"/>
            <a:ext cx="80048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each vertex, identify colors already used by adjacent vertices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6055995" y="4005024"/>
            <a:ext cx="16275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4226123"/>
            <a:ext cx="8004810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55995" y="4385667"/>
            <a:ext cx="304430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Assign Smallest Available Color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6055995" y="4737616"/>
            <a:ext cx="80048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the lowest-numbered color not used by any neighbor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6055995" y="5282803"/>
            <a:ext cx="16275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2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5487710"/>
            <a:ext cx="8004810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055995" y="5663446"/>
            <a:ext cx="2138363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Repeat Until Complete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6055995" y="6015395"/>
            <a:ext cx="80048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 process until all vertices are colored</a:t>
            </a:r>
            <a:endParaRPr lang="en-US" sz="1250" dirty="0"/>
          </a:p>
        </p:txBody>
      </p:sp>
      <p:sp>
        <p:nvSpPr>
          <p:cNvPr id="20" name="Shape 13"/>
          <p:cNvSpPr/>
          <p:nvPr/>
        </p:nvSpPr>
        <p:spPr>
          <a:xfrm>
            <a:off x="6055995" y="6515814"/>
            <a:ext cx="8004810" cy="951905"/>
          </a:xfrm>
          <a:prstGeom prst="roundRect">
            <a:avLst>
              <a:gd name="adj" fmla="val 2565"/>
            </a:avLst>
          </a:prstGeom>
          <a:solidFill>
            <a:srgbClr val="C3CFEF"/>
          </a:solidFill>
          <a:ln/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753" y="6759535"/>
            <a:ext cx="203359" cy="162758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584871" y="6784181"/>
            <a:ext cx="7313176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</a:t>
            </a: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greedy approach is simple and fast, making it practical for large graphs. However, it doesn't guarantee finding the optimal minimum number of colors.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91396"/>
            <a:ext cx="6545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Visualizing the Example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051084" y="1997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2488049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942642" y="1997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2488049"/>
            <a:ext cx="31502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51084" y="3592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4082772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33951" y="5213271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44937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43C93D79-DB6B-251A-0192-7B4E94E5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02" y="1400175"/>
            <a:ext cx="7556421" cy="64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D9AB4-8A1E-054E-71CF-010821FD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EB81462-CB74-3B1F-B71E-F7E8F4405248}"/>
              </a:ext>
            </a:extLst>
          </p:cNvPr>
          <p:cNvSpPr/>
          <p:nvPr/>
        </p:nvSpPr>
        <p:spPr>
          <a:xfrm>
            <a:off x="495062" y="388977"/>
            <a:ext cx="5996345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Code Snippet</a:t>
            </a:r>
            <a:endParaRPr lang="en-US" sz="27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80E1044-5507-2598-1A67-AEF59C18E3C7}"/>
              </a:ext>
            </a:extLst>
          </p:cNvPr>
          <p:cNvSpPr/>
          <p:nvPr/>
        </p:nvSpPr>
        <p:spPr>
          <a:xfrm>
            <a:off x="495062" y="1184553"/>
            <a:ext cx="222813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16429E1-25B3-7783-D815-AF2C18D4FB18}"/>
              </a:ext>
            </a:extLst>
          </p:cNvPr>
          <p:cNvSpPr/>
          <p:nvPr/>
        </p:nvSpPr>
        <p:spPr>
          <a:xfrm>
            <a:off x="495062" y="1591151"/>
            <a:ext cx="7346871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# Greedy Graph Coloring</a:t>
            </a:r>
          </a:p>
          <a:p>
            <a:pPr>
              <a:lnSpc>
                <a:spcPts val="1750"/>
              </a:lnSpc>
            </a:pPr>
            <a:endParaRPr lang="en-US" sz="16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greedy_coloring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(graph):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# Store colors assigned to vertices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color_assignment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{}</a:t>
            </a:r>
          </a:p>
          <a:p>
            <a:pPr>
              <a:lnSpc>
                <a:spcPts val="1750"/>
              </a:lnSpc>
            </a:pPr>
            <a:endParaRPr lang="en-US" sz="16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# Go through each vertex one by one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for vertex in graph: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# Step 1: Find colors of adjacent vertices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used_colors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[]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for neighbor in graph[vertex]: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if neighbor in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color_assignment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used_colors.append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color_assignment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[neighbor])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used_colors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set(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used_colors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 # Remove duplicates</a:t>
            </a:r>
          </a:p>
          <a:p>
            <a:pPr>
              <a:lnSpc>
                <a:spcPts val="1750"/>
              </a:lnSpc>
            </a:pPr>
            <a:endParaRPr lang="en-US" sz="16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# Step 2: Assign the smallest available color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color = 0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while color in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used_colors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color += 1</a:t>
            </a: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color_assignment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[vertex] = color</a:t>
            </a:r>
          </a:p>
          <a:p>
            <a:pPr>
              <a:lnSpc>
                <a:spcPts val="1750"/>
              </a:lnSpc>
            </a:pPr>
            <a:endParaRPr lang="en-US" sz="16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return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color_assignment</a:t>
            </a:r>
            <a:endParaRPr lang="en-US" sz="16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CAD15C3-36F8-46B0-A9E1-619801194308}"/>
              </a:ext>
            </a:extLst>
          </p:cNvPr>
          <p:cNvSpPr/>
          <p:nvPr/>
        </p:nvSpPr>
        <p:spPr>
          <a:xfrm>
            <a:off x="495062" y="2170867"/>
            <a:ext cx="7346871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8644AAA-84C2-0064-4677-E7BA6EF50A86}"/>
              </a:ext>
            </a:extLst>
          </p:cNvPr>
          <p:cNvSpPr/>
          <p:nvPr/>
        </p:nvSpPr>
        <p:spPr>
          <a:xfrm>
            <a:off x="495062" y="2750582"/>
            <a:ext cx="734687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6A60248A-792D-3D3A-F6CE-F941C699B163}"/>
              </a:ext>
            </a:extLst>
          </p:cNvPr>
          <p:cNvSpPr/>
          <p:nvPr/>
        </p:nvSpPr>
        <p:spPr>
          <a:xfrm>
            <a:off x="495062" y="7539277"/>
            <a:ext cx="13640276" cy="25241"/>
          </a:xfrm>
          <a:prstGeom prst="rect">
            <a:avLst/>
          </a:prstGeom>
          <a:solidFill>
            <a:srgbClr val="15213F">
              <a:alpha val="50000"/>
            </a:srgbClr>
          </a:solidFill>
          <a:ln/>
        </p:spPr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5F01BF8-B41F-54B1-D0D9-2EF1CB202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7" y="6267587"/>
            <a:ext cx="190857" cy="238601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B9489A76-7839-15D2-9DE5-245B7A2D0303}"/>
              </a:ext>
            </a:extLst>
          </p:cNvPr>
          <p:cNvSpPr/>
          <p:nvPr/>
        </p:nvSpPr>
        <p:spPr>
          <a:xfrm>
            <a:off x="636508" y="8430816"/>
            <a:ext cx="1984296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3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D2508782-584A-7155-1CEE-E6BD080F484C}"/>
              </a:ext>
            </a:extLst>
          </p:cNvPr>
          <p:cNvSpPr/>
          <p:nvPr/>
        </p:nvSpPr>
        <p:spPr>
          <a:xfrm>
            <a:off x="636508" y="8736568"/>
            <a:ext cx="6466523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C2452B88-29EB-2EDD-ED3C-18A921716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365" y="4237481"/>
            <a:ext cx="190857" cy="238601"/>
          </a:xfrm>
          <a:prstGeom prst="rect">
            <a:avLst/>
          </a:prstGeom>
        </p:spPr>
      </p:pic>
      <p:sp>
        <p:nvSpPr>
          <p:cNvPr id="17" name="Text 10">
            <a:extLst>
              <a:ext uri="{FF2B5EF4-FFF2-40B4-BE49-F238E27FC236}">
                <a16:creationId xmlns:a16="http://schemas.microsoft.com/office/drawing/2014/main" id="{57377D2F-C7DA-FDBD-BC3D-7C76D815824D}"/>
              </a:ext>
            </a:extLst>
          </p:cNvPr>
          <p:cNvSpPr/>
          <p:nvPr/>
        </p:nvSpPr>
        <p:spPr>
          <a:xfrm>
            <a:off x="7527369" y="8430816"/>
            <a:ext cx="176807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3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7CB68823-1D72-1B71-6FE9-4CC1361D5CE4}"/>
              </a:ext>
            </a:extLst>
          </p:cNvPr>
          <p:cNvSpPr/>
          <p:nvPr/>
        </p:nvSpPr>
        <p:spPr>
          <a:xfrm>
            <a:off x="7527369" y="8736568"/>
            <a:ext cx="6466523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E1FF6-5003-85AD-EA2A-DF1BFAC9B3BF}"/>
              </a:ext>
            </a:extLst>
          </p:cNvPr>
          <p:cNvSpPr txBox="1"/>
          <p:nvPr/>
        </p:nvSpPr>
        <p:spPr>
          <a:xfrm>
            <a:off x="7751222" y="1806498"/>
            <a:ext cx="3669594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# Example graph as adjacency list</a:t>
            </a:r>
          </a:p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 = {</a:t>
            </a:r>
          </a:p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0: [1, 2],</a:t>
            </a:r>
          </a:p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1: [0, 2, 3],</a:t>
            </a:r>
          </a:p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2: [0, 1, 3],</a:t>
            </a:r>
          </a:p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3: [1, 2]</a:t>
            </a:r>
          </a:p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}</a:t>
            </a:r>
          </a:p>
          <a:p>
            <a:pPr>
              <a:lnSpc>
                <a:spcPts val="1750"/>
              </a:lnSpc>
            </a:pPr>
            <a:endParaRPr lang="en-US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colors = </a:t>
            </a:r>
            <a:r>
              <a:rPr lang="en-US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greedy_coloring</a:t>
            </a: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(graph)</a:t>
            </a:r>
          </a:p>
          <a:p>
            <a:pPr>
              <a:lnSpc>
                <a:spcPts val="1750"/>
              </a:lnSpc>
            </a:pPr>
            <a:endParaRPr lang="en-US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# Display results</a:t>
            </a:r>
          </a:p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print("Vertex : Assigned Color")</a:t>
            </a:r>
          </a:p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vertex, color in </a:t>
            </a:r>
            <a:r>
              <a:rPr lang="en-US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colors.items</a:t>
            </a: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():</a:t>
            </a:r>
          </a:p>
          <a:p>
            <a:pPr>
              <a:lnSpc>
                <a:spcPts val="17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print(f"{vertex} ---&gt; {color}")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746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DD1B-926F-74EE-3BE4-1F319EE9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FDCD3F5-D928-2480-DA84-4CBD9D653603}"/>
              </a:ext>
            </a:extLst>
          </p:cNvPr>
          <p:cNvSpPr/>
          <p:nvPr/>
        </p:nvSpPr>
        <p:spPr>
          <a:xfrm>
            <a:off x="495062" y="388977"/>
            <a:ext cx="5996345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Output</a:t>
            </a:r>
            <a:endParaRPr lang="en-US" sz="27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9CBE696-4FA9-4AED-B33E-64199795EA2D}"/>
              </a:ext>
            </a:extLst>
          </p:cNvPr>
          <p:cNvSpPr/>
          <p:nvPr/>
        </p:nvSpPr>
        <p:spPr>
          <a:xfrm>
            <a:off x="495062" y="1184553"/>
            <a:ext cx="222813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6DA9C33-CE3A-AB61-EC6C-F34DC4F6686F}"/>
              </a:ext>
            </a:extLst>
          </p:cNvPr>
          <p:cNvSpPr/>
          <p:nvPr/>
        </p:nvSpPr>
        <p:spPr>
          <a:xfrm>
            <a:off x="495062" y="1591151"/>
            <a:ext cx="7346871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endParaRPr lang="en-US" sz="16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FAD5477-9E14-05D4-CE99-07CDE30905A9}"/>
              </a:ext>
            </a:extLst>
          </p:cNvPr>
          <p:cNvSpPr/>
          <p:nvPr/>
        </p:nvSpPr>
        <p:spPr>
          <a:xfrm>
            <a:off x="495062" y="2170867"/>
            <a:ext cx="7346871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227A31D-AAD8-E21A-E466-5DF95D464F72}"/>
              </a:ext>
            </a:extLst>
          </p:cNvPr>
          <p:cNvSpPr/>
          <p:nvPr/>
        </p:nvSpPr>
        <p:spPr>
          <a:xfrm>
            <a:off x="495062" y="2750582"/>
            <a:ext cx="734687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DA494433-BAF1-26B0-FCA7-9FE8A39BDABA}"/>
              </a:ext>
            </a:extLst>
          </p:cNvPr>
          <p:cNvSpPr/>
          <p:nvPr/>
        </p:nvSpPr>
        <p:spPr>
          <a:xfrm>
            <a:off x="495062" y="7539277"/>
            <a:ext cx="13640276" cy="25241"/>
          </a:xfrm>
          <a:prstGeom prst="rect">
            <a:avLst/>
          </a:prstGeom>
          <a:solidFill>
            <a:srgbClr val="15213F">
              <a:alpha val="50000"/>
            </a:srgbClr>
          </a:solidFill>
          <a:ln/>
        </p:spPr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4CD2C88A-0E23-6E02-E10C-DC635207F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7" y="6267587"/>
            <a:ext cx="190857" cy="238601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4D88B8FD-31D0-B3FC-A102-6C2B33474AA5}"/>
              </a:ext>
            </a:extLst>
          </p:cNvPr>
          <p:cNvSpPr/>
          <p:nvPr/>
        </p:nvSpPr>
        <p:spPr>
          <a:xfrm>
            <a:off x="636508" y="8430816"/>
            <a:ext cx="1984296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3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B53E78C9-C7FD-F580-9B0D-43E1ABDA1D7B}"/>
              </a:ext>
            </a:extLst>
          </p:cNvPr>
          <p:cNvSpPr/>
          <p:nvPr/>
        </p:nvSpPr>
        <p:spPr>
          <a:xfrm>
            <a:off x="636508" y="8736568"/>
            <a:ext cx="6466523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1AA5E8FF-0313-E6BF-DA4B-C74E9ED1E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365" y="4237481"/>
            <a:ext cx="190857" cy="238601"/>
          </a:xfrm>
          <a:prstGeom prst="rect">
            <a:avLst/>
          </a:prstGeom>
        </p:spPr>
      </p:pic>
      <p:sp>
        <p:nvSpPr>
          <p:cNvPr id="17" name="Text 10">
            <a:extLst>
              <a:ext uri="{FF2B5EF4-FFF2-40B4-BE49-F238E27FC236}">
                <a16:creationId xmlns:a16="http://schemas.microsoft.com/office/drawing/2014/main" id="{3811E50D-E39D-EDDD-C46E-504124AFB4CC}"/>
              </a:ext>
            </a:extLst>
          </p:cNvPr>
          <p:cNvSpPr/>
          <p:nvPr/>
        </p:nvSpPr>
        <p:spPr>
          <a:xfrm>
            <a:off x="7527369" y="8430816"/>
            <a:ext cx="176807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3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3D7FE8D6-FE37-9F96-3780-AAEEABCF77FF}"/>
              </a:ext>
            </a:extLst>
          </p:cNvPr>
          <p:cNvSpPr/>
          <p:nvPr/>
        </p:nvSpPr>
        <p:spPr>
          <a:xfrm>
            <a:off x="7527369" y="8736568"/>
            <a:ext cx="6466523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E290E1-C0D9-B26C-6ED8-E5E737E22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933" y="2316003"/>
            <a:ext cx="8754697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2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062" y="388977"/>
            <a:ext cx="5996345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 Complexity &amp; Guarantees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5062" y="1184553"/>
            <a:ext cx="222813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Analysis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5062" y="1591151"/>
            <a:ext cx="7346871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greedy coloring algorithm offers excellent computational efficiency, though its results depend critically on implementation choices.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95062" y="2316003"/>
            <a:ext cx="10433133" cy="899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Complexity:</a:t>
            </a: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O(V^2) where V represents the number of vertices and E represents the number of edges in the graph. For Neive Approach it is O(</a:t>
            </a:r>
            <a:r>
              <a:rPr lang="en-US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k^n</a:t>
            </a: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95062" y="3215638"/>
            <a:ext cx="10433133" cy="163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sparse graphs with efficient data structures, this can be optimized further to near-linear time.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495062" y="7539277"/>
            <a:ext cx="13640276" cy="25241"/>
          </a:xfrm>
          <a:prstGeom prst="rect">
            <a:avLst/>
          </a:prstGeom>
          <a:solidFill>
            <a:srgbClr val="15213F">
              <a:alpha val="50000"/>
            </a:srgbClr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7" y="6267587"/>
            <a:ext cx="190857" cy="2386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6508" y="8430816"/>
            <a:ext cx="1984296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36508" y="8736568"/>
            <a:ext cx="6466523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365" y="4237481"/>
            <a:ext cx="190857" cy="23860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527369" y="8430816"/>
            <a:ext cx="176807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7527369" y="8736568"/>
            <a:ext cx="6466523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0916"/>
            <a:ext cx="8513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Limitations of Greedy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33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the greedy algorithm is intuitive and efficient, it comes with important limitations that practitioners must understand.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41377"/>
            <a:ext cx="4196358" cy="3545324"/>
          </a:xfrm>
          <a:prstGeom prst="roundRect">
            <a:avLst>
              <a:gd name="adj" fmla="val 4127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441377"/>
            <a:ext cx="121920" cy="354532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2698671"/>
            <a:ext cx="3302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 Optimality Guarantee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189089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greedy approach does not always find the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minimum number of colors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(chromatic number) needed to properly color a graph. It provides a good solution, but not necessarily the best possible solution.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441377"/>
            <a:ext cx="4196358" cy="3545324"/>
          </a:xfrm>
          <a:prstGeom prst="roundRect">
            <a:avLst>
              <a:gd name="adj" fmla="val 4127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2441377"/>
            <a:ext cx="121920" cy="354532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65696" y="2698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Order Sensitivity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3189089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Processing the same graph's vertices in different orders can yield dramatically different results, potentially using anywhere from the optimal number to significantly more colors.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2441377"/>
            <a:ext cx="4196358" cy="3545324"/>
          </a:xfrm>
          <a:prstGeom prst="roundRect">
            <a:avLst>
              <a:gd name="adj" fmla="val 4127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441377"/>
            <a:ext cx="121920" cy="35453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88868" y="2698671"/>
            <a:ext cx="2917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Worst-Case Scenarios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8868" y="3189089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Certain graph structures and vertex orderings can cause the greedy algorithm to perform poorly, using far more colors than necessary for an optimal coloring.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6241852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C3CFE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585942"/>
            <a:ext cx="283488" cy="22681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530906" y="6525339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cycle graph with 5 vertices has a chromatic number of 3, but poor vertex ordering in greedy coloring could require 4 or even 5 colors.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850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</vt:lpstr>
      <vt:lpstr>Arial</vt:lpstr>
      <vt:lpstr>Roboto Slab</vt:lpstr>
      <vt:lpstr>Roboto Slab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Arya Rohan</cp:lastModifiedBy>
  <cp:revision>8</cp:revision>
  <dcterms:created xsi:type="dcterms:W3CDTF">2025-10-15T08:47:16Z</dcterms:created>
  <dcterms:modified xsi:type="dcterms:W3CDTF">2025-10-16T05:19:11Z</dcterms:modified>
</cp:coreProperties>
</file>